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20" r:id="rId2"/>
    <p:sldMasterId id="2147483822" r:id="rId3"/>
    <p:sldMasterId id="2147483825" r:id="rId4"/>
    <p:sldMasterId id="2147483827" r:id="rId5"/>
    <p:sldMasterId id="2147483831" r:id="rId6"/>
    <p:sldMasterId id="2147483833" r:id="rId7"/>
    <p:sldMasterId id="2147483837" r:id="rId8"/>
    <p:sldMasterId id="2147483839" r:id="rId9"/>
  </p:sldMasterIdLst>
  <p:notesMasterIdLst>
    <p:notesMasterId r:id="rId26"/>
  </p:notesMasterIdLst>
  <p:sldIdLst>
    <p:sldId id="279" r:id="rId10"/>
    <p:sldId id="280" r:id="rId11"/>
    <p:sldId id="281" r:id="rId12"/>
    <p:sldId id="298" r:id="rId13"/>
    <p:sldId id="299" r:id="rId14"/>
    <p:sldId id="282" r:id="rId15"/>
    <p:sldId id="283" r:id="rId16"/>
    <p:sldId id="284" r:id="rId17"/>
    <p:sldId id="285" r:id="rId18"/>
    <p:sldId id="286" r:id="rId19"/>
    <p:sldId id="287" r:id="rId20"/>
    <p:sldId id="300" r:id="rId21"/>
    <p:sldId id="289" r:id="rId22"/>
    <p:sldId id="290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E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6163" autoAdjust="0"/>
  </p:normalViewPr>
  <p:slideViewPr>
    <p:cSldViewPr>
      <p:cViewPr varScale="1">
        <p:scale>
          <a:sx n="83" d="100"/>
          <a:sy n="83" d="100"/>
        </p:scale>
        <p:origin x="9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6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74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4CD9-158C-47F7-A5A4-5DC7D89C63AA}" type="datetimeFigureOut">
              <a:rPr lang="en-US" smtClean="0"/>
              <a:t>18.09.2019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E117-9999-4B8E-819D-3E59A1079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8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9A47-304D-4D41-B299-6B60D51EFC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34F5-6F04-48A6-81B1-F6A6C63F6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0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E1CC90-0B32-43AF-ACDE-72682EE24495}" type="datetimeFigureOut">
              <a:rPr lang="en-US"/>
              <a:pPr>
                <a:defRPr/>
              </a:pPr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6778243-9F28-42CE-A45B-59697B941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49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330903-BF28-4AB2-920E-2D0DA662A1DC}" type="datetimeFigureOut">
              <a:rPr lang="en-US"/>
              <a:pPr>
                <a:defRPr/>
              </a:pPr>
              <a:t>18.09.2019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E005E8E-6CD9-4998-84E5-0A4E8A058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68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34F5-6F04-48A6-81B1-F6A6C63F6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34F5-6F04-48A6-81B1-F6A6C63F6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7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34F5-6F04-48A6-81B1-F6A6C63F6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0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34F5-6F04-48A6-81B1-F6A6C63F6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34F5-6F04-48A6-81B1-F6A6C63F6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7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034F5-6F04-48A6-81B1-F6A6C63F6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9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0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9FC6E9">
                    <a:tint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fld id="{68B1B7A0-552E-4BAD-9388-407D328D351F}" type="datetimeFigureOut">
              <a:rPr lang="en-US"/>
              <a:pPr>
                <a:defRPr/>
              </a:pPr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9FC6E9">
                    <a:tint val="75000"/>
                  </a:srgbClr>
                </a:solidFill>
                <a:latin typeface="Franklin Gothic Book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DD6E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98BF1B-9822-4749-B119-87AD38AC704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767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4127-E1B4-43E8-901B-992D3EBC28C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85938"/>
            <a:ext cx="7772400" cy="2143125"/>
          </a:xfrm>
        </p:spPr>
        <p:txBody>
          <a:bodyPr/>
          <a:lstStyle/>
          <a:p>
            <a:pPr eaLnBrk="1" hangingPunct="1">
              <a:defRPr/>
            </a:pPr>
            <a:r>
              <a:rPr lang="hu-H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Szláv</a:t>
            </a: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</a:br>
            <a:r>
              <a:rPr lang="hu-H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mitológia</a:t>
            </a:r>
            <a:endParaRPr lang="en-US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ld English Text MT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0"/>
            <a:ext cx="230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985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A szláv istenek panteonja(i)</a:t>
            </a:r>
            <a:br>
              <a:rPr lang="hu-HU" sz="3200" b="1" dirty="0" smtClean="0"/>
            </a:br>
            <a:r>
              <a:rPr lang="hu-HU" sz="3200" b="1" dirty="0" smtClean="0"/>
              <a:t>II.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10" descr="Copy of 05a IstenSzintek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57188"/>
            <a:ext cx="8229600" cy="6167437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Három réteg:</a:t>
            </a:r>
          </a:p>
          <a:p>
            <a:pPr marL="360000" indent="-360000" eaLnBrk="1" hangingPunct="1">
              <a:buFontTx/>
              <a:buAutoNum type="arabicPeriod"/>
              <a:defRPr/>
            </a:pPr>
            <a:r>
              <a:rPr lang="hu-HU" sz="2000" b="1" dirty="0" smtClean="0"/>
              <a:t>Istenségek:</a:t>
            </a:r>
          </a:p>
          <a:p>
            <a:pPr marL="893763" indent="-269875" eaLnBrk="1" hangingPunct="1">
              <a:buFont typeface="Wingdings" pitchFamily="2" charset="2"/>
              <a:buChar char="Ø"/>
              <a:defRPr/>
            </a:pPr>
            <a:r>
              <a:rPr lang="hu-HU" sz="2000" dirty="0" smtClean="0"/>
              <a:t>funkciók, hivatalos kultusz és szentély / ábrázolás</a:t>
            </a:r>
          </a:p>
          <a:p>
            <a:pPr marL="893763" indent="-269875" eaLnBrk="1" hangingPunct="1">
              <a:buFont typeface="Wingdings" pitchFamily="2" charset="2"/>
              <a:buChar char="Ø"/>
              <a:defRPr/>
            </a:pPr>
            <a:r>
              <a:rPr lang="hu-HU" sz="2000" b="1" dirty="0" smtClean="0"/>
              <a:t>Perun</a:t>
            </a:r>
            <a:r>
              <a:rPr lang="hu-HU" sz="2000" dirty="0" smtClean="0"/>
              <a:t> – mennydörgés hadi istene,</a:t>
            </a:r>
            <a:r>
              <a:rPr lang="en-US" sz="2000" dirty="0" smtClean="0"/>
              <a:t> </a:t>
            </a:r>
            <a:r>
              <a:rPr lang="hu-HU" sz="2000" dirty="0" smtClean="0"/>
              <a:t>a szláv</a:t>
            </a:r>
            <a:r>
              <a:rPr lang="en-US" sz="2000" dirty="0" smtClean="0"/>
              <a:t> </a:t>
            </a:r>
            <a:r>
              <a:rPr lang="hu-HU" sz="2000" dirty="0" smtClean="0"/>
              <a:t>panteon főistene,</a:t>
            </a:r>
            <a:br>
              <a:rPr lang="hu-HU" sz="2000" dirty="0" smtClean="0"/>
            </a:br>
            <a:r>
              <a:rPr lang="hu-HU" sz="2000" b="1" dirty="0" smtClean="0"/>
              <a:t> / Szventovit </a:t>
            </a:r>
            <a:r>
              <a:rPr lang="hu-HU" sz="2000" dirty="0" smtClean="0"/>
              <a:t>– hadi főisten </a:t>
            </a:r>
            <a:br>
              <a:rPr lang="hu-HU" sz="2000" dirty="0" smtClean="0"/>
            </a:br>
            <a:r>
              <a:rPr lang="hu-HU" sz="2000" b="1" dirty="0" smtClean="0"/>
              <a:t>Volosz / Velesz </a:t>
            </a:r>
            <a:r>
              <a:rPr lang="hu-HU" sz="2000" dirty="0" smtClean="0"/>
              <a:t>– a mezők istene</a:t>
            </a:r>
            <a:br>
              <a:rPr lang="hu-HU" sz="2000" dirty="0" smtClean="0"/>
            </a:br>
            <a:r>
              <a:rPr lang="hu-HU" sz="2000" b="1" dirty="0" smtClean="0"/>
              <a:t>Dazsbog ~ Horsz </a:t>
            </a:r>
            <a:r>
              <a:rPr lang="hu-HU" sz="2000" dirty="0" smtClean="0"/>
              <a:t>– napisten, adakozó isten	</a:t>
            </a:r>
            <a:br>
              <a:rPr lang="hu-HU" sz="2000" dirty="0" smtClean="0"/>
            </a:br>
            <a:r>
              <a:rPr lang="hu-HU" sz="2000" b="1" dirty="0" smtClean="0"/>
              <a:t>Sztribog</a:t>
            </a:r>
            <a:r>
              <a:rPr lang="hu-HU" sz="2000" dirty="0" smtClean="0"/>
              <a:t> – a gazdagság elosztója, a szelek atya</a:t>
            </a:r>
            <a:br>
              <a:rPr lang="hu-HU" sz="2000" dirty="0" smtClean="0"/>
            </a:br>
            <a:r>
              <a:rPr lang="hu-HU" sz="2000" b="1" dirty="0" smtClean="0"/>
              <a:t>Mokos</a:t>
            </a:r>
            <a:r>
              <a:rPr lang="hu-HU" sz="2000" dirty="0" smtClean="0"/>
              <a:t> – egyedüli női istenség</a:t>
            </a:r>
          </a:p>
          <a:p>
            <a:pPr marL="360000" indent="-360000" eaLnBrk="1" hangingPunct="1">
              <a:buFontTx/>
              <a:buAutoNum type="arabicPeriod" startAt="2"/>
              <a:defRPr/>
            </a:pPr>
            <a:r>
              <a:rPr lang="hu-HU" sz="2000" b="1" dirty="0" smtClean="0"/>
              <a:t>Középszintű istenségek :</a:t>
            </a:r>
          </a:p>
          <a:p>
            <a:pPr marL="893763" indent="-269875" eaLnBrk="1" hangingPunct="1">
              <a:buFont typeface="Wingdings" pitchFamily="2" charset="2"/>
              <a:buChar char="Ø"/>
              <a:tabLst>
                <a:tab pos="893763" algn="l"/>
              </a:tabLst>
              <a:defRPr/>
            </a:pPr>
            <a:r>
              <a:rPr lang="hu-HU" sz="2000" dirty="0" smtClean="0"/>
              <a:t>tevékenységek, helyi jelleg (ritkán antropomorf).</a:t>
            </a:r>
          </a:p>
          <a:p>
            <a:pPr marL="893763" indent="-269875" eaLnBrk="1" hangingPunct="1">
              <a:buFont typeface="Wingdings" pitchFamily="2" charset="2"/>
              <a:buChar char="Ø"/>
              <a:tabLst>
                <a:tab pos="893763" algn="l"/>
              </a:tabLst>
              <a:defRPr/>
            </a:pPr>
            <a:r>
              <a:rPr lang="hu-HU" sz="2000" b="1" dirty="0" smtClean="0"/>
              <a:t>Szvarog </a:t>
            </a:r>
            <a:r>
              <a:rPr lang="hu-HU" sz="2000" dirty="0" smtClean="0"/>
              <a:t>– tűzisten /</a:t>
            </a:r>
            <a:r>
              <a:rPr lang="hu-HU" sz="2000" b="1" dirty="0" smtClean="0"/>
              <a:t> </a:t>
            </a:r>
            <a:r>
              <a:rPr lang="hu-HU" sz="2000" dirty="0" smtClean="0"/>
              <a:t>a tűz szellem</a:t>
            </a:r>
            <a:r>
              <a:rPr lang="hu-HU" sz="2000" b="1" dirty="0" smtClean="0"/>
              <a:t>	</a:t>
            </a:r>
            <a:br>
              <a:rPr lang="hu-HU" sz="2000" b="1" dirty="0" smtClean="0"/>
            </a:br>
            <a:r>
              <a:rPr lang="hu-HU" sz="2000" b="1" dirty="0" smtClean="0"/>
              <a:t>Tribog / Triglav</a:t>
            </a:r>
            <a:r>
              <a:rPr lang="hu-HU" sz="2000" dirty="0" smtClean="0"/>
              <a:t>	</a:t>
            </a:r>
            <a:br>
              <a:rPr lang="hu-HU" sz="2000" dirty="0" smtClean="0"/>
            </a:br>
            <a:r>
              <a:rPr lang="hu-HU" sz="2000" b="1" dirty="0" smtClean="0"/>
              <a:t>Jarovit</a:t>
            </a:r>
            <a:r>
              <a:rPr lang="hu-HU" sz="2000" dirty="0" smtClean="0"/>
              <a:t> (Gerovitus, Herovith) – a háború arany pajzsú istene</a:t>
            </a:r>
            <a:br>
              <a:rPr lang="hu-HU" sz="2000" dirty="0" smtClean="0"/>
            </a:br>
            <a:r>
              <a:rPr lang="hu-HU" sz="2000" b="1" dirty="0" smtClean="0"/>
              <a:t>Ruevit</a:t>
            </a:r>
            <a:r>
              <a:rPr lang="hu-HU" sz="2000" dirty="0" smtClean="0"/>
              <a:t> (Rugieuithus) –a háború hét kardú és hét arcú istene</a:t>
            </a:r>
            <a:br>
              <a:rPr lang="hu-HU" sz="2000" dirty="0" smtClean="0"/>
            </a:br>
            <a:r>
              <a:rPr lang="hu-HU" sz="2000" b="1" dirty="0" smtClean="0"/>
              <a:t>Csernobog </a:t>
            </a:r>
            <a:r>
              <a:rPr lang="hu-HU" sz="2000" dirty="0" smtClean="0"/>
              <a:t>– győzelem istene. Az Elba és Odera közt lakó szlávok a hagyomány szerint megkülönböztetik egymástól a fény és a sötétség (</a:t>
            </a:r>
            <a:r>
              <a:rPr lang="hu-HU" sz="2000" b="1" dirty="0" smtClean="0"/>
              <a:t>Belbog és Csernobog</a:t>
            </a:r>
            <a:r>
              <a:rPr lang="hu-HU" sz="2000" dirty="0" smtClean="0"/>
              <a:t>) isteneit.</a:t>
            </a:r>
            <a:endParaRPr lang="en-US" sz="2000" dirty="0" smtClean="0"/>
          </a:p>
          <a:p>
            <a:pPr marL="609600" indent="-609600" eaLnBrk="1" hangingPunct="1">
              <a:buFontTx/>
              <a:buAutoNum type="arabicPeriod" startAt="3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457200" y="142875"/>
            <a:ext cx="8229600" cy="5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800" b="1" dirty="0" smtClean="0">
                <a:solidFill>
                  <a:srgbClr val="000000"/>
                </a:solidFill>
              </a:rPr>
              <a:t>A </a:t>
            </a:r>
            <a:r>
              <a:rPr lang="hu-HU" sz="2800" b="1" dirty="0">
                <a:solidFill>
                  <a:srgbClr val="000000"/>
                </a:solidFill>
              </a:rPr>
              <a:t>Zbrucsi </a:t>
            </a:r>
            <a:r>
              <a:rPr lang="hu-HU" sz="2800" b="1" dirty="0" smtClean="0">
                <a:solidFill>
                  <a:srgbClr val="000000"/>
                </a:solidFill>
              </a:rPr>
              <a:t>bálvány </a:t>
            </a:r>
            <a:r>
              <a:rPr lang="hu-HU" sz="2800" b="1" kern="0" dirty="0" smtClean="0"/>
              <a:t>(</a:t>
            </a:r>
            <a:r>
              <a:rPr lang="hu-HU" sz="2800" b="1" dirty="0" smtClean="0">
                <a:solidFill>
                  <a:srgbClr val="000000"/>
                </a:solidFill>
              </a:rPr>
              <a:t>9</a:t>
            </a:r>
            <a:r>
              <a:rPr lang="hu-HU" sz="2800" b="1" dirty="0">
                <a:solidFill>
                  <a:srgbClr val="000000"/>
                </a:solidFill>
              </a:rPr>
              <a:t>. </a:t>
            </a:r>
            <a:r>
              <a:rPr lang="hu-HU" sz="2800" b="1" dirty="0" smtClean="0">
                <a:solidFill>
                  <a:srgbClr val="000000"/>
                </a:solidFill>
              </a:rPr>
              <a:t>század</a:t>
            </a:r>
            <a:r>
              <a:rPr lang="hu-HU" sz="2800" b="1" kern="0" dirty="0" smtClean="0"/>
              <a:t>)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09" y="1057645"/>
            <a:ext cx="3623538" cy="5760000"/>
          </a:xfrm>
          <a:prstGeom prst="rect">
            <a:avLst/>
          </a:prstGeom>
        </p:spPr>
      </p:pic>
      <p:pic>
        <p:nvPicPr>
          <p:cNvPr id="7" name="Picture 4" descr="Idol 1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64" y="1051570"/>
            <a:ext cx="95645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dol 1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1052736"/>
            <a:ext cx="95645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dol 1d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51" y="1051570"/>
            <a:ext cx="887026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dol 1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43" y="1051570"/>
            <a:ext cx="94512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1" r="27984"/>
          <a:stretch/>
        </p:blipFill>
        <p:spPr>
          <a:xfrm>
            <a:off x="7596336" y="1051570"/>
            <a:ext cx="136815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57188"/>
            <a:ext cx="8362950" cy="6167437"/>
          </a:xfrm>
        </p:spPr>
        <p:txBody>
          <a:bodyPr/>
          <a:lstStyle/>
          <a:p>
            <a:pPr marL="360000" indent="-360000" eaLnBrk="1" hangingPunct="1">
              <a:buFontTx/>
              <a:buAutoNum type="arabicPeriod" startAt="3"/>
              <a:defRPr/>
            </a:pPr>
            <a:r>
              <a:rPr lang="hu-HU" sz="2000" b="1" dirty="0" smtClean="0"/>
              <a:t>Alacsonyszintű mitológiai lények:</a:t>
            </a:r>
          </a:p>
          <a:p>
            <a:pPr marL="539750" indent="-269875" eaLnBrk="1" hangingPunct="1">
              <a:buFont typeface="Wingdings" pitchFamily="2" charset="2"/>
              <a:buChar char="Ø"/>
              <a:defRPr/>
            </a:pPr>
            <a:r>
              <a:rPr lang="hu-HU" sz="2000" dirty="0" smtClean="0"/>
              <a:t>nem perszonifikált, nem emberi, általában rosszindulatú lények</a:t>
            </a:r>
          </a:p>
          <a:p>
            <a:pPr marL="539750" indent="-269875" eaLnBrk="1" hangingPunct="1">
              <a:buFont typeface="Wingdings" pitchFamily="2" charset="2"/>
              <a:buChar char="Ø"/>
              <a:defRPr/>
            </a:pPr>
            <a:r>
              <a:rPr lang="hu-HU" sz="2000" dirty="0" smtClean="0"/>
              <a:t> holtak kultuszához kapcsolódik.</a:t>
            </a:r>
          </a:p>
          <a:p>
            <a:pPr marL="720000" lvl="1" indent="-270000">
              <a:spcBef>
                <a:spcPts val="0"/>
              </a:spcBef>
              <a:defRPr/>
            </a:pPr>
            <a:r>
              <a:rPr lang="hu-HU" sz="2000" b="1" i="1" dirty="0" smtClean="0"/>
              <a:t>Démonok</a:t>
            </a:r>
            <a:br>
              <a:rPr lang="hu-HU" sz="2000" b="1" i="1" dirty="0" smtClean="0"/>
            </a:br>
            <a:r>
              <a:rPr lang="hu-HU" sz="1700" dirty="0" smtClean="0"/>
              <a:t>vámpír (упырь) </a:t>
            </a:r>
            <a:r>
              <a:rPr lang="hu-HU" sz="1700" dirty="0" smtClean="0">
                <a:sym typeface="Wingdings 3"/>
              </a:rPr>
              <a:t></a:t>
            </a:r>
            <a:r>
              <a:rPr lang="hu-HU" sz="1700" dirty="0" smtClean="0"/>
              <a:t> öngyilkosok , </a:t>
            </a:r>
            <a:br>
              <a:rPr lang="hu-HU" sz="1700" dirty="0" smtClean="0"/>
            </a:br>
            <a:r>
              <a:rPr lang="hu-HU" sz="1700" dirty="0" smtClean="0"/>
              <a:t>kikimora </a:t>
            </a:r>
            <a:r>
              <a:rPr lang="hu-HU" sz="1700" dirty="0" smtClean="0">
                <a:sym typeface="Wingdings 3"/>
              </a:rPr>
              <a:t></a:t>
            </a:r>
            <a:r>
              <a:rPr lang="hu-HU" sz="1700" dirty="0" smtClean="0"/>
              <a:t> elátkozott / anyák által meggyilkolt lánygyermekek lelkei, tisztátalan helyen épült házakban kísértenek. Mokos kultuszának maradványa</a:t>
            </a:r>
          </a:p>
          <a:p>
            <a:pPr marL="720000" indent="-270000" eaLnBrk="1" hangingPunct="1">
              <a:spcAft>
                <a:spcPts val="600"/>
              </a:spcAft>
              <a:buFont typeface="Georgia" pitchFamily="18" charset="0"/>
              <a:buChar char="–"/>
              <a:defRPr/>
            </a:pPr>
            <a:r>
              <a:rPr lang="hu-HU" sz="2000" b="1" i="1" dirty="0" smtClean="0"/>
              <a:t>Helyi szellemek/démonok </a:t>
            </a:r>
            <a:r>
              <a:rPr lang="hu-HU" sz="2000" dirty="0" smtClean="0"/>
              <a:t>– védő/ártó szerep</a:t>
            </a:r>
          </a:p>
          <a:p>
            <a:pPr marL="989013" lvl="1" indent="-2714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vízi (folyók, tavak) szellemek (vízbefúltak lelkei):</a:t>
            </a:r>
            <a:br>
              <a:rPr lang="hu-HU" sz="1700" dirty="0" smtClean="0"/>
            </a:br>
            <a:r>
              <a:rPr lang="hu-HU" sz="1700" dirty="0" smtClean="0"/>
              <a:t>		ruszalka (keleti), vila, szamovila, szamodiva (déli),</a:t>
            </a:r>
            <a:br>
              <a:rPr lang="hu-HU" sz="1700" dirty="0" smtClean="0"/>
            </a:br>
            <a:r>
              <a:rPr lang="hu-HU" sz="1700" dirty="0" smtClean="0"/>
              <a:t>		szudacska, vodna panna (nyugati),</a:t>
            </a:r>
            <a:endParaRPr lang="en-US" sz="1700" dirty="0" smtClean="0"/>
          </a:p>
          <a:p>
            <a:pPr marL="989013" lvl="1" indent="-2714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erdei lények: lesij (orosz), leszy, </a:t>
            </a:r>
            <a:r>
              <a:rPr lang="pl-PL" sz="1700" dirty="0" smtClean="0"/>
              <a:t>laskowiec </a:t>
            </a:r>
            <a:r>
              <a:rPr lang="hu-HU" sz="1700" dirty="0" smtClean="0"/>
              <a:t>(lengyel),</a:t>
            </a:r>
            <a:br>
              <a:rPr lang="hu-HU" sz="1700" dirty="0" smtClean="0"/>
            </a:br>
            <a:r>
              <a:rPr lang="hu-HU" sz="1700" dirty="0" smtClean="0"/>
              <a:t>lesní mužík (cseh), л</a:t>
            </a:r>
            <a:r>
              <a:rPr lang="cs-CZ" sz="1700" dirty="0" smtClean="0"/>
              <a:t>ісовик</a:t>
            </a:r>
            <a:r>
              <a:rPr lang="hu-HU" sz="1700" dirty="0" smtClean="0"/>
              <a:t> (ukrán), lešak, lesnik (horvát)</a:t>
            </a:r>
            <a:endParaRPr lang="en-US" sz="1700" dirty="0" smtClean="0"/>
          </a:p>
          <a:p>
            <a:pPr marL="989013" lvl="1" indent="-2714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mezei szellemek (az utolsó kalászkéve rituáléja)</a:t>
            </a:r>
            <a:endParaRPr lang="en-US" sz="1700" dirty="0" smtClean="0"/>
          </a:p>
          <a:p>
            <a:pPr marL="989013" lvl="1" indent="-2714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házi szellemek: domovoj (orosz), skrzat (lengyel), raroh (cseh)</a:t>
            </a:r>
            <a:endParaRPr lang="en-US" sz="1700" dirty="0" smtClean="0"/>
          </a:p>
          <a:p>
            <a:pPr marL="989013" lvl="1" indent="-2714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mora (keleti), talasam (déli) –alvó embereket fojtogató démonok</a:t>
            </a:r>
          </a:p>
          <a:p>
            <a:pPr lvl="1">
              <a:spcAft>
                <a:spcPts val="600"/>
              </a:spcAft>
              <a:defRPr/>
            </a:pPr>
            <a:r>
              <a:rPr lang="hu-HU" sz="1800" b="1" i="1" dirty="0" smtClean="0"/>
              <a:t>Kétéltű lények</a:t>
            </a:r>
            <a:r>
              <a:rPr lang="hu-HU" sz="1800" i="1" dirty="0" smtClean="0"/>
              <a:t> </a:t>
            </a:r>
            <a:r>
              <a:rPr lang="hu-HU" sz="1800" dirty="0" smtClean="0"/>
              <a:t>– egyszerre </a:t>
            </a:r>
            <a:r>
              <a:rPr lang="hu-HU" sz="1800" b="1" dirty="0" smtClean="0"/>
              <a:t>emberi és túlvilági</a:t>
            </a:r>
            <a:r>
              <a:rPr lang="hu-HU" sz="1800" dirty="0" smtClean="0"/>
              <a:t> megjelenés:</a:t>
            </a:r>
            <a:endParaRPr lang="en-US" sz="1800" dirty="0" smtClean="0"/>
          </a:p>
          <a:p>
            <a:pPr marL="987425" lvl="1" indent="-2698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Boszorkányok: vestica (bolg., szerb), vedma (orosz, cseh), wiedźma (lengyel) – sorsszerű vagy önkéntes állapot,</a:t>
            </a:r>
            <a:endParaRPr lang="en-US" sz="1700" dirty="0" smtClean="0"/>
          </a:p>
          <a:p>
            <a:pPr marL="987425" lvl="1" indent="-2698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Varázslók (koldun, </a:t>
            </a:r>
            <a:r>
              <a:rPr lang="en-US" sz="1700" dirty="0" smtClean="0"/>
              <a:t>czarnoksiężnik</a:t>
            </a:r>
            <a:r>
              <a:rPr lang="hu-HU" sz="1700" dirty="0" smtClean="0"/>
              <a:t>)</a:t>
            </a:r>
            <a:endParaRPr lang="en-US" sz="1700" dirty="0" smtClean="0"/>
          </a:p>
          <a:p>
            <a:pPr marL="987425" indent="-2698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700" dirty="0" smtClean="0"/>
              <a:t>Farkasember – volkolak, </a:t>
            </a:r>
            <a:r>
              <a:rPr lang="en-US" sz="1700" dirty="0" smtClean="0"/>
              <a:t>vlkodlak </a:t>
            </a:r>
            <a:r>
              <a:rPr lang="hu-HU" sz="1700" dirty="0" smtClean="0"/>
              <a:t>(cseh), </a:t>
            </a:r>
            <a:r>
              <a:rPr lang="en-US" sz="1700" dirty="0" smtClean="0"/>
              <a:t>wilkołak </a:t>
            </a:r>
            <a:r>
              <a:rPr lang="hu-HU" sz="1700" dirty="0" smtClean="0"/>
              <a:t>(lengyel)</a:t>
            </a:r>
            <a:endParaRPr lang="hu-HU" sz="1700" b="1" i="1" dirty="0" smtClean="0"/>
          </a:p>
          <a:p>
            <a:pPr marL="989013" lvl="1" indent="-271463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700" dirty="0" smtClean="0"/>
          </a:p>
          <a:p>
            <a:pPr marL="541338" lvl="1" indent="-2698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u-HU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adk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9525"/>
            <a:ext cx="4826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395288" y="292417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i="1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Ilja Repin </a:t>
            </a:r>
            <a:r>
              <a:rPr lang="hu-HU" altLang="en-US" b="1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Szadko a Tengeri cárnál</a:t>
            </a:r>
            <a:endParaRPr lang="en-US" altLang="en-US" b="1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3548" y="332655"/>
            <a:ext cx="8136905" cy="551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hu-HU" sz="2000" b="1" dirty="0">
                <a:solidFill>
                  <a:srgbClr val="000000"/>
                </a:solidFill>
              </a:rPr>
              <a:t>Kulturális hősök:</a:t>
            </a:r>
          </a:p>
          <a:p>
            <a:pPr marL="538163" lvl="6" indent="-268288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>
                <a:solidFill>
                  <a:srgbClr val="000000"/>
                </a:solidFill>
              </a:rPr>
              <a:t>Lengyel: </a:t>
            </a:r>
            <a:r>
              <a:rPr lang="hu-HU" sz="2000" b="1" dirty="0">
                <a:solidFill>
                  <a:srgbClr val="000000"/>
                </a:solidFill>
              </a:rPr>
              <a:t>Krak</a:t>
            </a:r>
            <a:r>
              <a:rPr lang="hu-HU" sz="2000" dirty="0">
                <a:solidFill>
                  <a:srgbClr val="000000"/>
                </a:solidFill>
              </a:rPr>
              <a:t> – Krakkó alapítója és a lengyelek első királya: </a:t>
            </a:r>
            <a:r>
              <a:rPr lang="hu-HU" sz="2000" spc="-30" dirty="0">
                <a:solidFill>
                  <a:srgbClr val="000000"/>
                </a:solidFill>
              </a:rPr>
              <a:t>legyőzte és megölte az emberpusztító sárkányt a mai Krakkó város helyén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</a:p>
          <a:p>
            <a:pPr marL="538163" lvl="6" indent="-268288"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hu-HU" sz="2000" dirty="0">
                <a:solidFill>
                  <a:srgbClr val="000000"/>
                </a:solidFill>
              </a:rPr>
              <a:t>Cseh: </a:t>
            </a:r>
            <a:r>
              <a:rPr lang="hu-HU" sz="2000" b="1" dirty="0">
                <a:solidFill>
                  <a:srgbClr val="000000"/>
                </a:solidFill>
              </a:rPr>
              <a:t>Krok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spc="-40" dirty="0">
                <a:solidFill>
                  <a:srgbClr val="000000"/>
                </a:solidFill>
              </a:rPr>
              <a:t>ősatya három lánya: </a:t>
            </a:r>
            <a:r>
              <a:rPr lang="en-US" sz="2000" spc="-40" dirty="0">
                <a:solidFill>
                  <a:srgbClr val="000000"/>
                </a:solidFill>
              </a:rPr>
              <a:t>Kázi, </a:t>
            </a:r>
            <a:r>
              <a:rPr lang="hu-HU" sz="2000" spc="-40" dirty="0">
                <a:solidFill>
                  <a:srgbClr val="000000"/>
                </a:solidFill>
              </a:rPr>
              <a:t>a gyógyító és jósnő, </a:t>
            </a:r>
            <a:r>
              <a:rPr lang="en-US" sz="2000" spc="-40" dirty="0">
                <a:solidFill>
                  <a:srgbClr val="000000"/>
                </a:solidFill>
              </a:rPr>
              <a:t>Tetu</a:t>
            </a:r>
            <a:r>
              <a:rPr lang="hu-HU" sz="2000" spc="-40" dirty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(Tetka), a szellemek kultuszának alapítója, Libuše – a bölcs, a csehek bírája, aki Přemysl szántót választotta csehek uralkodójául és megjósolta Prága alapítását.</a:t>
            </a:r>
          </a:p>
          <a:p>
            <a:pPr marL="538163" lvl="1" indent="-268288" fontAlgn="base">
              <a:lnSpc>
                <a:spcPts val="2500"/>
              </a:lnSpc>
              <a:spcBef>
                <a:spcPts val="600"/>
              </a:spcBef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hu-HU" sz="2000" dirty="0">
                <a:solidFill>
                  <a:srgbClr val="000000"/>
                </a:solidFill>
              </a:rPr>
              <a:t>Keleti szláv: </a:t>
            </a:r>
            <a:r>
              <a:rPr lang="hu-HU" sz="2000" b="1" dirty="0">
                <a:solidFill>
                  <a:srgbClr val="000000"/>
                </a:solidFill>
              </a:rPr>
              <a:t>Kij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spc="-30" dirty="0">
                <a:solidFill>
                  <a:srgbClr val="000000"/>
                </a:solidFill>
              </a:rPr>
              <a:t>– Kijev megalapítója, kovács és testvérei Scsjok és Horiv, </a:t>
            </a:r>
            <a:r>
              <a:rPr lang="hu-HU" sz="2000" b="1" dirty="0">
                <a:solidFill>
                  <a:srgbClr val="000000"/>
                </a:solidFill>
              </a:rPr>
              <a:t>Rjurik</a:t>
            </a:r>
            <a:r>
              <a:rPr lang="hu-HU" sz="2000" dirty="0">
                <a:solidFill>
                  <a:srgbClr val="000000"/>
                </a:solidFill>
              </a:rPr>
              <a:t>, </a:t>
            </a:r>
            <a:r>
              <a:rPr lang="hu-HU" sz="2000" spc="-40" dirty="0">
                <a:solidFill>
                  <a:srgbClr val="000000"/>
                </a:solidFill>
              </a:rPr>
              <a:t>Szineusz és Truvor – a keleti szláv államiság alapítói.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kern="0" dirty="0">
                <a:solidFill>
                  <a:srgbClr val="000000"/>
                </a:solidFill>
              </a:rPr>
              <a:t>980 – </a:t>
            </a:r>
            <a:r>
              <a:rPr lang="hu-HU" sz="2000" kern="0" spc="-20" dirty="0">
                <a:solidFill>
                  <a:srgbClr val="000000"/>
                </a:solidFill>
              </a:rPr>
              <a:t>Vlagyimir  kijevi herceg: az első, az  állam </a:t>
            </a:r>
            <a:r>
              <a:rPr lang="hu-HU" sz="2000" kern="0" dirty="0">
                <a:solidFill>
                  <a:srgbClr val="000000"/>
                </a:solidFill>
              </a:rPr>
              <a:t>egyesítését erősítő, </a:t>
            </a:r>
            <a:br>
              <a:rPr lang="hu-HU" sz="2000" kern="0" dirty="0">
                <a:solidFill>
                  <a:srgbClr val="000000"/>
                </a:solidFill>
              </a:rPr>
            </a:br>
            <a:r>
              <a:rPr lang="hu-HU" sz="2000" kern="0" dirty="0">
                <a:solidFill>
                  <a:srgbClr val="000000"/>
                </a:solidFill>
              </a:rPr>
              <a:t>      pogány panteon, 						</a:t>
            </a:r>
            <a:r>
              <a:rPr lang="hu-HU" sz="2000" i="1" kern="0" dirty="0">
                <a:solidFill>
                  <a:srgbClr val="000000"/>
                </a:solidFill>
              </a:rPr>
              <a:t>de</a:t>
            </a:r>
            <a:r>
              <a:rPr lang="hu-HU" sz="2000" kern="0" dirty="0">
                <a:solidFill>
                  <a:srgbClr val="000000"/>
                </a:solidFill>
              </a:rPr>
              <a:t> </a:t>
            </a:r>
            <a:r>
              <a:rPr lang="hu-HU" sz="2000" i="1" kern="0" dirty="0">
                <a:solidFill>
                  <a:srgbClr val="000000"/>
                </a:solidFill>
                <a:sym typeface="Wingdings" pitchFamily="2" charset="2"/>
              </a:rPr>
              <a:t>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kern="0" dirty="0">
                <a:solidFill>
                  <a:srgbClr val="000000"/>
                </a:solidFill>
              </a:rPr>
              <a:t>988 – a kereszténység felvétele a kijevi Rusban  és a pogány hiedelmek</a:t>
            </a:r>
            <a:br>
              <a:rPr lang="hu-HU" sz="2000" kern="0" dirty="0">
                <a:solidFill>
                  <a:srgbClr val="000000"/>
                </a:solidFill>
              </a:rPr>
            </a:br>
            <a:r>
              <a:rPr lang="hu-HU" sz="2000" kern="0" dirty="0">
                <a:solidFill>
                  <a:srgbClr val="000000"/>
                </a:solidFill>
              </a:rPr>
              <a:t>      üldözése </a:t>
            </a:r>
            <a:r>
              <a:rPr lang="hu-HU" sz="2000" kern="0" dirty="0">
                <a:solidFill>
                  <a:srgbClr val="000000"/>
                </a:solidFill>
                <a:sym typeface="Wingdings" pitchFamily="2" charset="2"/>
              </a:rPr>
              <a:t> kéthitség a nép körében</a:t>
            </a:r>
            <a:r>
              <a:rPr lang="hu-HU" sz="2000" dirty="0">
                <a:solidFill>
                  <a:srgbClr val="000000"/>
                </a:solidFill>
              </a:rPr>
              <a:t>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83568" y="4149080"/>
            <a:ext cx="7776864" cy="0"/>
          </a:xfrm>
          <a:prstGeom prst="line">
            <a:avLst/>
          </a:prstGeom>
          <a:ln w="28575" cmpd="thickThin">
            <a:solidFill>
              <a:schemeClr val="tx1"/>
            </a:solidFill>
            <a:prstDash val="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0700" y="2002820"/>
            <a:ext cx="53657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rgbClr val="000000"/>
                </a:solidFill>
              </a:rPr>
              <a:t>Nesztor kijevi szerzetes: </a:t>
            </a:r>
            <a:r>
              <a:rPr lang="hu-HU" sz="2000" i="1" dirty="0">
                <a:solidFill>
                  <a:srgbClr val="000000"/>
                </a:solidFill>
              </a:rPr>
              <a:t>Őskrónika</a:t>
            </a:r>
            <a:r>
              <a:rPr lang="hu-HU" sz="2000" dirty="0">
                <a:solidFill>
                  <a:srgbClr val="000000"/>
                </a:solidFill>
              </a:rPr>
              <a:t> (1113)</a:t>
            </a:r>
          </a:p>
          <a:p>
            <a:pPr fontAlgn="base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rgbClr val="000000"/>
                </a:solidFill>
              </a:rPr>
              <a:t>Az őslakossági (autochton) mítosz helyett — elhelyezi a szlávokat a bibliai világképbe:</a:t>
            </a: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sz="2000" smtClean="0">
                <a:solidFill>
                  <a:srgbClr val="000000"/>
                </a:solidFill>
              </a:rPr>
              <a:t>Noé </a:t>
            </a:r>
            <a:r>
              <a:rPr lang="hu-HU" sz="2000" dirty="0">
                <a:solidFill>
                  <a:srgbClr val="000000"/>
                </a:solidFill>
              </a:rPr>
              <a:t>egyik fiának, Jáfet nemzetségéből</a:t>
            </a:r>
            <a:br>
              <a:rPr lang="hu-HU" sz="2000" dirty="0">
                <a:solidFill>
                  <a:srgbClr val="000000"/>
                </a:solidFill>
              </a:rPr>
            </a:br>
            <a:r>
              <a:rPr lang="hu-HU" sz="2000" dirty="0">
                <a:solidFill>
                  <a:srgbClr val="000000"/>
                </a:solidFill>
              </a:rPr>
              <a:t>származnak</a:t>
            </a:r>
            <a:r>
              <a:rPr lang="hu-HU" sz="2000" dirty="0" smtClean="0">
                <a:solidFill>
                  <a:srgbClr val="000000"/>
                </a:solidFill>
              </a:rPr>
              <a:t>,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</a:t>
            </a:r>
            <a:r>
              <a:rPr lang="hu-HU" sz="2000" dirty="0" smtClean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babiloni nyelvkeveredés után </a:t>
            </a:r>
            <a:br>
              <a:rPr lang="hu-HU" sz="2000" dirty="0">
                <a:solidFill>
                  <a:srgbClr val="000000"/>
                </a:solidFill>
              </a:rPr>
            </a:br>
            <a:r>
              <a:rPr lang="hu-HU" sz="2000" dirty="0">
                <a:solidFill>
                  <a:srgbClr val="000000"/>
                </a:solidFill>
              </a:rPr>
              <a:t>az ősnyelvből kiváló 72 nyelv egyike</a:t>
            </a:r>
            <a:br>
              <a:rPr lang="hu-HU" sz="2000" dirty="0">
                <a:solidFill>
                  <a:srgbClr val="000000"/>
                </a:solidFill>
              </a:rPr>
            </a:br>
            <a:r>
              <a:rPr lang="hu-HU" sz="2000" dirty="0">
                <a:solidFill>
                  <a:srgbClr val="000000"/>
                </a:solidFill>
              </a:rPr>
              <a:t>a szláv </a:t>
            </a:r>
            <a:r>
              <a:rPr lang="hu-HU" sz="2000" b="1" dirty="0">
                <a:solidFill>
                  <a:srgbClr val="000000"/>
                </a:solidFill>
              </a:rPr>
              <a:t>nyelv</a:t>
            </a:r>
            <a:r>
              <a:rPr lang="hu-HU" sz="2000" dirty="0">
                <a:solidFill>
                  <a:srgbClr val="000000"/>
                </a:solidFill>
              </a:rPr>
              <a:t> (és </a:t>
            </a:r>
            <a:r>
              <a:rPr lang="hu-HU" sz="2000" b="1" dirty="0">
                <a:solidFill>
                  <a:srgbClr val="000000"/>
                </a:solidFill>
              </a:rPr>
              <a:t>írás</a:t>
            </a:r>
            <a:r>
              <a:rPr lang="hu-HU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=</a:t>
            </a:r>
            <a:r>
              <a:rPr lang="hu-HU" sz="2000" dirty="0" smtClean="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A szlávok története a Szent történelem </a:t>
            </a:r>
            <a:r>
              <a:rPr lang="hu-HU" sz="2000" dirty="0" smtClean="0">
                <a:solidFill>
                  <a:srgbClr val="000000"/>
                </a:solidFill>
              </a:rPr>
              <a:t>része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rgbClr val="000000"/>
                </a:solidFill>
              </a:rPr>
              <a:t>A </a:t>
            </a:r>
            <a:r>
              <a:rPr lang="hu-HU" sz="2000" dirty="0">
                <a:solidFill>
                  <a:srgbClr val="000000"/>
                </a:solidFill>
              </a:rPr>
              <a:t>szlávok letelepednek Duna mentén</a:t>
            </a:r>
            <a:r>
              <a:rPr lang="hu-HU" sz="2000" dirty="0" smtClean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hu-HU" sz="2000" dirty="0" smtClean="0">
                <a:solidFill>
                  <a:srgbClr val="000000"/>
                </a:solidFill>
              </a:rPr>
              <a:t>Kij </a:t>
            </a:r>
            <a:r>
              <a:rPr lang="hu-HU" sz="2000" dirty="0">
                <a:solidFill>
                  <a:srgbClr val="000000"/>
                </a:solidFill>
              </a:rPr>
              <a:t>megalapítja Kijevet.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343025"/>
          </a:xfrm>
        </p:spPr>
        <p:txBody>
          <a:bodyPr/>
          <a:lstStyle/>
          <a:p>
            <a:pPr eaLnBrk="1" hangingPunct="1"/>
            <a:r>
              <a:rPr lang="hu-HU" altLang="en-US" sz="3200" b="1" dirty="0" smtClean="0"/>
              <a:t>Tekintet „kívülről”</a:t>
            </a:r>
            <a:br>
              <a:rPr lang="hu-HU" altLang="en-US" sz="3200" b="1" dirty="0" smtClean="0"/>
            </a:br>
            <a:r>
              <a:rPr lang="hu-HU" altLang="en-US" sz="3200" b="1" dirty="0" smtClean="0"/>
              <a:t>(idegen – időbeli és ideológiai – kulturális kontextusból)</a:t>
            </a:r>
            <a:endParaRPr lang="en-US" altLang="en-US" sz="3200" dirty="0" smtClean="0"/>
          </a:p>
        </p:txBody>
      </p:sp>
      <p:pic>
        <p:nvPicPr>
          <p:cNvPr id="27652" name="Picture 3" descr="MAntokolsky_Nesto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00213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4C687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A szláv mitológia</a:t>
            </a:r>
            <a:br>
              <a:rPr lang="hu-HU" sz="32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4C687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hu-HU" sz="32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4C687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megismerhetőségének nehézségei:</a:t>
            </a:r>
            <a:endParaRPr lang="en-US" sz="3200" b="1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rgbClr val="4C687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424" y="1452712"/>
            <a:ext cx="5184576" cy="4032448"/>
          </a:xfrm>
        </p:spPr>
        <p:txBody>
          <a:bodyPr rtlCol="0">
            <a:normAutofit/>
          </a:bodyPr>
          <a:lstStyle/>
          <a:p>
            <a:pPr marL="342900" lvl="1" indent="-342900" fontAlgn="auto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  <a:t>A szlávság területi elterjedése:</a:t>
            </a:r>
            <a:b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</a:br>
            <a: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  <a:t>– szétszóródás,</a:t>
            </a:r>
            <a:b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</a:br>
            <a: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  <a:t>– rendkívül nagy kiterjedésű.</a:t>
            </a:r>
          </a:p>
          <a:p>
            <a:pPr marL="342900" lvl="1" indent="-342900" fontAlgn="auto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  <a:t>Az írásbeliség hiánya (?)</a:t>
            </a:r>
          </a:p>
          <a:p>
            <a:pPr marL="342900" lvl="1" indent="-342900" fontAlgn="auto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  <a:t>A belső fejlődés és a környező népek fejlettsége közti aszinkrónia.</a:t>
            </a:r>
          </a:p>
          <a:p>
            <a:pPr marL="342900" lvl="1" indent="-342900" fontAlgn="auto"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defRPr/>
            </a:pPr>
            <a:r>
              <a:rPr lang="hu-HU" sz="2300" b="1" dirty="0" smtClean="0">
                <a:solidFill>
                  <a:srgbClr val="002060"/>
                </a:solidFill>
                <a:latin typeface="Baskerville Old Face" pitchFamily="18" charset="0"/>
              </a:rPr>
              <a:t>A kereszténység hatása.</a:t>
            </a:r>
          </a:p>
          <a:p>
            <a:pPr marL="342900" lvl="1" indent="-342900" fontAlgn="auto">
              <a:spcAft>
                <a:spcPts val="0"/>
              </a:spcAft>
              <a:buClr>
                <a:srgbClr val="236199"/>
              </a:buClr>
              <a:buSzPct val="75000"/>
              <a:buFont typeface="Wingdings 2"/>
              <a:buNone/>
              <a:defRPr/>
            </a:pPr>
            <a:endParaRPr lang="hu-HU" sz="1800" b="1" dirty="0" smtClean="0">
              <a:solidFill>
                <a:srgbClr val="002060"/>
              </a:solidFill>
            </a:endParaRPr>
          </a:p>
          <a:p>
            <a:pPr marL="342900" lvl="1" indent="-342900" algn="r" fontAlgn="auto">
              <a:spcAft>
                <a:spcPts val="0"/>
              </a:spcAft>
              <a:buClr>
                <a:srgbClr val="236199"/>
              </a:buClr>
              <a:buSzPct val="75000"/>
              <a:buFont typeface="Wingdings 2"/>
              <a:buNone/>
              <a:defRPr/>
            </a:pPr>
            <a:endParaRPr lang="en-US" sz="1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1" indent="-342900" algn="r" fontAlgn="auto">
              <a:spcAft>
                <a:spcPts val="0"/>
              </a:spcAft>
              <a:buClr>
                <a:srgbClr val="236199"/>
              </a:buClr>
              <a:buSzPct val="75000"/>
              <a:buFont typeface="Wingdings 2"/>
              <a:buNone/>
              <a:defRPr/>
            </a:pPr>
            <a:r>
              <a:rPr lang="en-US" sz="1600" b="1" i="1" dirty="0" smtClean="0">
                <a:solidFill>
                  <a:srgbClr val="002060"/>
                </a:solidFill>
              </a:rPr>
              <a:t>Nikolaj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Roerich, </a:t>
            </a:r>
            <a:r>
              <a:rPr lang="hu-HU" sz="1600" b="1" dirty="0" smtClean="0">
                <a:solidFill>
                  <a:srgbClr val="002060"/>
                </a:solidFill>
              </a:rPr>
              <a:t>A bestiák elvarázslása</a:t>
            </a:r>
            <a:r>
              <a:rPr lang="en-US" sz="1600" b="1" dirty="0" smtClean="0">
                <a:solidFill>
                  <a:srgbClr val="002060"/>
                </a:solidFill>
              </a:rPr>
              <a:t/>
            </a:r>
            <a:br>
              <a:rPr lang="en-US" sz="1600" b="1" dirty="0" smtClean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(</a:t>
            </a:r>
            <a:r>
              <a:rPr lang="ru-RU" sz="1600" b="1" i="1" dirty="0" smtClean="0">
                <a:solidFill>
                  <a:srgbClr val="002060"/>
                </a:solidFill>
              </a:rPr>
              <a:t>Чара звериная</a:t>
            </a:r>
            <a:r>
              <a:rPr lang="en-US" sz="1600" b="1" i="1" dirty="0" smtClean="0">
                <a:solidFill>
                  <a:srgbClr val="002060"/>
                </a:solidFill>
              </a:rPr>
              <a:t>, 1943)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342900" lvl="1" indent="-342900" fontAlgn="auto">
              <a:spcAft>
                <a:spcPts val="0"/>
              </a:spcAft>
              <a:buClr>
                <a:srgbClr val="236199"/>
              </a:buClr>
              <a:buSzPct val="75000"/>
              <a:buFont typeface="Wingdings 2"/>
              <a:buNone/>
              <a:defRPr/>
            </a:pPr>
            <a:endParaRPr lang="hu-HU" sz="2400" b="1" dirty="0" smtClean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21668" y="1052737"/>
            <a:ext cx="8300665" cy="2304256"/>
          </a:xfrm>
        </p:spPr>
        <p:txBody>
          <a:bodyPr/>
          <a:lstStyle/>
          <a:p>
            <a:pPr marL="0" lvl="1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542925" algn="l"/>
              </a:tabLst>
            </a:pPr>
            <a:r>
              <a:rPr lang="hu-HU" altLang="en-US" sz="2000" dirty="0" smtClean="0">
                <a:latin typeface="Times New Roman" panose="02020603050405020304" pitchFamily="18" charset="0"/>
              </a:rPr>
              <a:t>A szláv pogányság – nyitott rendszer:</a:t>
            </a:r>
          </a:p>
          <a:p>
            <a:pPr marL="542925" lvl="1" indent="-3619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hu-HU" altLang="en-US" sz="2000" dirty="0" smtClean="0">
                <a:latin typeface="Times New Roman" panose="02020603050405020304" pitchFamily="18" charset="0"/>
              </a:rPr>
              <a:t>animatizmus (minden – élő) → animizmus (lélekhit) → természetfeletti </a:t>
            </a:r>
            <a:r>
              <a:rPr lang="hu-HU" altLang="en-US" sz="2000" dirty="0">
                <a:latin typeface="Times New Roman" panose="02020603050405020304" pitchFamily="18" charset="0"/>
              </a:rPr>
              <a:t>(ember- vagy/és állatformájú) </a:t>
            </a:r>
            <a:r>
              <a:rPr lang="hu-HU" altLang="en-US" sz="2000" dirty="0" smtClean="0">
                <a:latin typeface="Times New Roman" panose="02020603050405020304" pitchFamily="18" charset="0"/>
              </a:rPr>
              <a:t>erők → pogány istenségek → istenségek „csarnoka” → monoteizmus</a:t>
            </a:r>
          </a:p>
          <a:p>
            <a:pPr marL="542925" lvl="1" indent="-36195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hu-HU" altLang="en-US" sz="2000" dirty="0" smtClean="0">
                <a:latin typeface="Times New Roman" panose="02020603050405020304" pitchFamily="18" charset="0"/>
              </a:rPr>
              <a:t>a szláv világkép indoeurópai gyökerei:</a:t>
            </a:r>
          </a:p>
          <a:p>
            <a:pPr marL="809625" lvl="1" indent="-266700"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809625" algn="l"/>
              </a:tabLst>
            </a:pPr>
            <a:r>
              <a:rPr lang="hu-HU" altLang="en-US" sz="2000" dirty="0" smtClean="0">
                <a:latin typeface="Times New Roman" panose="02020603050405020304" pitchFamily="18" charset="0"/>
              </a:rPr>
              <a:t>lapos föld több ég alatt, szoláris </a:t>
            </a:r>
            <a:r>
              <a:rPr lang="hu-HU" altLang="en-US" sz="2000" dirty="0">
                <a:latin typeface="Times New Roman" panose="02020603050405020304" pitchFamily="18" charset="0"/>
              </a:rPr>
              <a:t>hit helyett </a:t>
            </a:r>
            <a:r>
              <a:rPr lang="hu-HU" altLang="en-US" sz="2000" dirty="0" smtClean="0">
                <a:latin typeface="Times New Roman" panose="02020603050405020304" pitchFamily="18" charset="0"/>
              </a:rPr>
              <a:t>– villámhit,</a:t>
            </a:r>
          </a:p>
          <a:p>
            <a:pPr marL="809625" lvl="1" indent="-266700"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809625" algn="l"/>
              </a:tabLst>
            </a:pPr>
            <a:r>
              <a:rPr lang="hu-HU" altLang="en-US" sz="2000" dirty="0" smtClean="0">
                <a:latin typeface="Times New Roman" panose="02020603050405020304" pitchFamily="18" charset="0"/>
              </a:rPr>
              <a:t>az Anyaföld kultusza, stb.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457200" y="142875"/>
            <a:ext cx="8229600" cy="8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3200" b="1" kern="0" dirty="0" smtClean="0"/>
              <a:t>A pogány vallás</a:t>
            </a:r>
            <a:endParaRPr lang="en-US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Sirin i Alkonos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25" y="3284984"/>
            <a:ext cx="4921675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8026" y="6156033"/>
            <a:ext cx="462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400" b="1" i="1" dirty="0">
                <a:solidFill>
                  <a:srgbClr val="236199"/>
                </a:solidFill>
                <a:latin typeface="Baskerville Old Face" panose="02020602080505020303" pitchFamily="18" charset="0"/>
              </a:rPr>
              <a:t>Viktor </a:t>
            </a:r>
            <a:r>
              <a:rPr lang="hu-HU" altLang="en-US" sz="1400" b="1" i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Vasznyecov,  </a:t>
            </a:r>
            <a:r>
              <a:rPr lang="hu-HU" altLang="en-US" sz="1400" b="1" dirty="0">
                <a:solidFill>
                  <a:srgbClr val="236199"/>
                </a:solidFill>
                <a:latin typeface="Baskerville Old Face" panose="02020602080505020303" pitchFamily="18" charset="0"/>
              </a:rPr>
              <a:t>Szirin és Alkonoszt</a:t>
            </a:r>
            <a: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:</a:t>
            </a:r>
            <a:b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</a:br>
            <a: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Az </a:t>
            </a:r>
            <a:r>
              <a:rPr lang="hu-HU" altLang="en-US" sz="1400" b="1" dirty="0">
                <a:solidFill>
                  <a:srgbClr val="236199"/>
                </a:solidFill>
                <a:latin typeface="Baskerville Old Face" panose="02020602080505020303" pitchFamily="18" charset="0"/>
              </a:rPr>
              <a:t>öröm és a szomorúság </a:t>
            </a:r>
            <a: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dala. 1896.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3803773" cy="27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316" y="6156033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400" b="1" dirty="0">
                <a:solidFill>
                  <a:srgbClr val="236199"/>
                </a:solidFill>
                <a:latin typeface="Baskerville Old Face" panose="02020602080505020303" pitchFamily="18" charset="0"/>
              </a:rPr>
              <a:t>Szirin és </a:t>
            </a:r>
            <a: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Alkonoszt ábrázolása</a:t>
            </a:r>
            <a:b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</a:br>
            <a: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 Juriev-Evangeliumban (1120</a:t>
            </a:r>
            <a:r>
              <a:rPr lang="hu-HU" altLang="en-US" sz="1400" b="1" dirty="0" smtClean="0">
                <a:solidFill>
                  <a:srgbClr val="236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hu-HU" altLang="en-US" sz="1400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1128)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457200" y="0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2800" b="1" kern="0" dirty="0" smtClean="0"/>
              <a:t>Tekintet kívülről</a:t>
            </a:r>
            <a:br>
              <a:rPr lang="hu-HU" sz="2800" b="1" kern="0" dirty="0" smtClean="0"/>
            </a:br>
            <a:r>
              <a:rPr lang="hu-HU" sz="2800" b="1" kern="0" dirty="0" smtClean="0"/>
              <a:t>(teljesen idegen kulturális kontextusból)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76238" y="898524"/>
            <a:ext cx="8391525" cy="1522363"/>
          </a:xfrm>
        </p:spPr>
        <p:txBody>
          <a:bodyPr/>
          <a:lstStyle/>
          <a:p>
            <a:pPr lvl="1" indent="-287338" eaLnBrk="1" hangingPunct="1">
              <a:spcBef>
                <a:spcPts val="0"/>
              </a:spcBef>
              <a:spcAft>
                <a:spcPts val="600"/>
              </a:spcAft>
            </a:pPr>
            <a:r>
              <a:rPr lang="hu-HU" altLang="en-US" sz="2000" dirty="0" smtClean="0"/>
              <a:t>Cezareai Prokopius bizánci történetíró, </a:t>
            </a:r>
            <a:r>
              <a:rPr lang="hu-HU" altLang="en-US" sz="2000" i="1" dirty="0" smtClean="0"/>
              <a:t>Gót háborúk</a:t>
            </a:r>
            <a:r>
              <a:rPr lang="hu-HU" altLang="en-US" sz="2000" dirty="0" smtClean="0"/>
              <a:t> (537),</a:t>
            </a:r>
          </a:p>
          <a:p>
            <a:pPr lvl="1" indent="-287338" eaLnBrk="1" hangingPunct="1">
              <a:spcBef>
                <a:spcPts val="0"/>
              </a:spcBef>
              <a:spcAft>
                <a:spcPts val="600"/>
              </a:spcAft>
            </a:pPr>
            <a:r>
              <a:rPr lang="hu-HU" altLang="en-US" sz="2000" dirty="0" smtClean="0"/>
              <a:t>Helmold</a:t>
            </a:r>
            <a:r>
              <a:rPr lang="en-US" altLang="en-US" sz="2000" dirty="0" smtClean="0"/>
              <a:t> </a:t>
            </a:r>
            <a:r>
              <a:rPr lang="hu-HU" altLang="en-US" sz="2000" dirty="0" smtClean="0"/>
              <a:t>német hittérítő és a nyugati szláv törzsek krónikása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hu-HU" altLang="en-US" sz="2000" dirty="0" smtClean="0"/>
              <a:t>(12. sz., </a:t>
            </a:r>
            <a:r>
              <a:rPr lang="en-US" altLang="en-US" sz="2000" i="1" dirty="0" smtClean="0"/>
              <a:t>Chronicon Slavorum</a:t>
            </a:r>
            <a:r>
              <a:rPr lang="hu-HU" altLang="en-US" sz="2000" i="1" dirty="0" smtClean="0"/>
              <a:t>,</a:t>
            </a:r>
            <a:r>
              <a:rPr lang="en-US" altLang="en-US" sz="2000" dirty="0" smtClean="0"/>
              <a:t> 1170-ig </a:t>
            </a:r>
            <a:r>
              <a:rPr lang="hu-HU" altLang="en-US" sz="2000" dirty="0" smtClean="0"/>
              <a:t>)</a:t>
            </a:r>
          </a:p>
          <a:p>
            <a:pPr lvl="1" indent="-287338" eaLnBrk="1" hangingPunct="1">
              <a:spcBef>
                <a:spcPts val="0"/>
              </a:spcBef>
              <a:spcAft>
                <a:spcPts val="600"/>
              </a:spcAft>
            </a:pPr>
            <a:r>
              <a:rPr lang="hu-HU" altLang="en-US" sz="2000" dirty="0" smtClean="0"/>
              <a:t>Saxo Grammaticus (kb. 1150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smtClean="0">
                <a:solidFill>
                  <a:srgbClr val="000000"/>
                </a:solidFill>
              </a:rPr>
              <a:t>– kb. 1220</a:t>
            </a:r>
            <a:r>
              <a:rPr lang="hu-HU" altLang="en-US" sz="2000" dirty="0" smtClean="0"/>
              <a:t>) </a:t>
            </a:r>
            <a:r>
              <a:rPr lang="hu-HU" sz="2000" dirty="0" smtClean="0">
                <a:solidFill>
                  <a:srgbClr val="000000"/>
                </a:solidFill>
              </a:rPr>
              <a:t>– </a:t>
            </a:r>
            <a:r>
              <a:rPr lang="hu-HU" sz="2000" i="1" dirty="0" smtClean="0">
                <a:solidFill>
                  <a:srgbClr val="000000"/>
                </a:solidFill>
              </a:rPr>
              <a:t>Gesta Danorum</a:t>
            </a:r>
            <a:endParaRPr lang="hu-HU" altLang="en-US" sz="20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87450" y="5300663"/>
            <a:ext cx="69135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2880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550" algn="l"/>
              </a:tabLst>
              <a:defRPr/>
            </a:pPr>
            <a:r>
              <a:rPr lang="hu-HU" sz="2000" dirty="0">
                <a:solidFill>
                  <a:srgbClr val="000000"/>
                </a:solidFill>
              </a:rPr>
              <a:t>Több törzs / terület – külön  istenségek – mezők és erdők</a:t>
            </a:r>
            <a:br>
              <a:rPr lang="hu-HU" sz="2000" dirty="0">
                <a:solidFill>
                  <a:srgbClr val="000000"/>
                </a:solidFill>
              </a:rPr>
            </a:br>
            <a:r>
              <a:rPr lang="hu-HU" sz="2000" dirty="0">
                <a:solidFill>
                  <a:srgbClr val="000000"/>
                </a:solidFill>
              </a:rPr>
              <a:t>       kisistenei és felső istenek: Prove, Zsiva, Redegaszt</a:t>
            </a:r>
          </a:p>
          <a:p>
            <a:pPr indent="-2880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550" algn="l"/>
              </a:tabLst>
              <a:defRPr/>
            </a:pPr>
            <a:r>
              <a:rPr lang="hu-HU" sz="2000" dirty="0">
                <a:solidFill>
                  <a:srgbClr val="000000"/>
                </a:solidFill>
              </a:rPr>
              <a:t>Szvjatovit és Csernobog kultusza</a:t>
            </a:r>
          </a:p>
          <a:p>
            <a:pPr indent="-2880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2550" algn="l"/>
              </a:tabLst>
              <a:defRPr/>
            </a:pPr>
            <a:r>
              <a:rPr lang="hu-HU" sz="2000" dirty="0">
                <a:solidFill>
                  <a:srgbClr val="000000"/>
                </a:solidFill>
              </a:rPr>
              <a:t>Szvjatovit és Szt. Vitus egymáshoz  való viszonyítása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4" descr="Copy of Rjuge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90D0F4"/>
              </a:clrFrom>
              <a:clrTo>
                <a:srgbClr val="90D0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7" y="2510775"/>
            <a:ext cx="294631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9912" y="2469576"/>
            <a:ext cx="2025000" cy="27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97334"/>
            <a:ext cx="195337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438150" y="152400"/>
            <a:ext cx="8248650" cy="13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mbr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5400" b="1" dirty="0">
                <a:ln w="1905"/>
                <a:solidFill>
                  <a:srgbClr val="3B51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</a:rPr>
              <a:t>A szláv istenek panteonja(i</a:t>
            </a:r>
            <a:r>
              <a:rPr lang="hu-HU" sz="5400" b="1" dirty="0" smtClean="0">
                <a:ln w="1905"/>
                <a:solidFill>
                  <a:srgbClr val="3B51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</a:rPr>
              <a:t>)</a:t>
            </a:r>
            <a:br>
              <a:rPr lang="hu-HU" sz="5400" b="1" dirty="0" smtClean="0">
                <a:ln w="1905"/>
                <a:solidFill>
                  <a:srgbClr val="3B51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</a:rPr>
            </a:br>
            <a:r>
              <a:rPr lang="hu-HU" b="1" dirty="0" smtClean="0">
                <a:ln w="1905"/>
                <a:solidFill>
                  <a:srgbClr val="3B51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I.</a:t>
            </a:r>
            <a:endParaRPr lang="en-US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1988840"/>
            <a:ext cx="89289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Rod </a:t>
            </a:r>
            <a:r>
              <a:rPr lang="hu-HU" sz="2000" dirty="0" smtClean="0"/>
              <a:t>/ Szventovit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 smtClean="0"/>
              <a:t>Szvarog /Szventovit –  Lada	  Velesz / Volosz		Makos / Mokos</a:t>
            </a:r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</a:t>
            </a:r>
          </a:p>
          <a:p>
            <a:r>
              <a:rPr lang="hu-HU" dirty="0" smtClean="0"/>
              <a:t>		   </a:t>
            </a:r>
            <a:r>
              <a:rPr lang="hu-HU" dirty="0"/>
              <a:t>Szvarogfik: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Perun	  Dazsbog       Sztribog	Szemargl           Horsz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16015" y="2348880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16016" y="2348880"/>
            <a:ext cx="230425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71800" y="2348880"/>
            <a:ext cx="1944215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99792" y="3429000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14438" y="4581128"/>
            <a:ext cx="5256584" cy="5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0063" y="458112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619672" y="458112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15816" y="458112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55976" y="458112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762004" y="458112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Old English Text MT" pitchFamily="66" charset="0"/>
              </a:rPr>
              <a:t>Rod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975350" y="648811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smtClean="0">
                <a:solidFill>
                  <a:srgbClr val="53717F"/>
                </a:solidFill>
                <a:latin typeface="Franklin Gothic Book" panose="020B0503020102020204" pitchFamily="34" charset="0"/>
              </a:rPr>
              <a:t>Сонцеслав Крижанівський, </a:t>
            </a:r>
            <a:r>
              <a:rPr lang="ru-RU" altLang="en-US" b="1" smtClean="0">
                <a:solidFill>
                  <a:srgbClr val="53717F"/>
                </a:solidFill>
                <a:latin typeface="Franklin Gothic Book" panose="020B0503020102020204" pitchFamily="34" charset="0"/>
              </a:rPr>
              <a:t>Род </a:t>
            </a:r>
            <a:endParaRPr lang="en-US" altLang="en-US" smtClean="0">
              <a:solidFill>
                <a:srgbClr val="53717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00063" y="142875"/>
            <a:ext cx="8229600" cy="1197893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hu-H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</a:rPr>
              <a:t>A szláv istenek panteonja(i)</a:t>
            </a:r>
            <a:br>
              <a:rPr lang="hu-H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</a:rPr>
            </a:br>
            <a:r>
              <a:rPr lang="hu-H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anose="04020705040A02060702" pitchFamily="82" charset="0"/>
              </a:rPr>
              <a:t>I</a:t>
            </a:r>
            <a:r>
              <a:rPr lang="hu-H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ld English Text MT" pitchFamily="66" charset="0"/>
              </a:rPr>
              <a:t>.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ld English Text MT" panose="03040902040508030806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7 AMucha Prazdnik Svantov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4075" y="6381750"/>
            <a:ext cx="45354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236199"/>
                </a:solidFill>
                <a:latin typeface="Baskerville Old Face" pitchFamily="18" charset="0"/>
              </a:rPr>
              <a:t>Alfons Mucha </a:t>
            </a:r>
            <a:r>
              <a:rPr lang="hu-HU" b="1" dirty="0">
                <a:solidFill>
                  <a:srgbClr val="236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Szventovit (Szvjantovit) ünnepe)</a:t>
            </a:r>
            <a:r>
              <a:rPr lang="en-US" b="1" dirty="0">
                <a:solidFill>
                  <a:srgbClr val="236199"/>
                </a:solidFill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6 L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29000"/>
            <a:ext cx="19431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 descr="02 R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0"/>
            <a:ext cx="23590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475" y="3357563"/>
            <a:ext cx="2305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rgbClr val="236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Rod / Sventovit</a:t>
            </a:r>
            <a:endParaRPr lang="en-US" b="1" dirty="0">
              <a:solidFill>
                <a:srgbClr val="2361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7413" name="Picture 3" descr="03 Svarog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309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08 Vel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24275"/>
            <a:ext cx="230346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10 Makos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4114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092950" y="18891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Makos (Mokos)</a:t>
            </a:r>
            <a:endParaRPr lang="en-US" altLang="en-US" b="1" dirty="0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7667625" y="5084763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Veles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(Volos)</a:t>
            </a:r>
            <a:endParaRPr lang="en-US" altLang="en-US" b="1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2411413" y="638175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Lada</a:t>
            </a:r>
            <a:endParaRPr lang="en-US" altLang="en-US" b="1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8" y="333375"/>
            <a:ext cx="2089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rgbClr val="236199"/>
                </a:solidFill>
                <a:latin typeface="Baskerville Old Face" pitchFamily="18" charset="0"/>
              </a:rPr>
              <a:t>Szvarog </a:t>
            </a:r>
            <a:r>
              <a:rPr lang="hu-HU" b="1" dirty="0">
                <a:solidFill>
                  <a:srgbClr val="2361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/ Sventovit</a:t>
            </a:r>
            <a:endParaRPr lang="en-US" b="1" dirty="0">
              <a:solidFill>
                <a:srgbClr val="236199"/>
              </a:solidFill>
              <a:latin typeface="Baskerville Old Face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27088" y="4076700"/>
            <a:ext cx="360362" cy="1655763"/>
          </a:xfrm>
          <a:prstGeom prst="downArrow">
            <a:avLst/>
          </a:prstGeom>
          <a:solidFill>
            <a:srgbClr val="2361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179388" y="5949950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Szvarogfik:</a:t>
            </a:r>
            <a:endParaRPr lang="en-US" altLang="en-US" b="1" dirty="0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11 Per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" b="3532"/>
          <a:stretch>
            <a:fillRect/>
          </a:stretch>
        </p:blipFill>
        <p:spPr bwMode="auto">
          <a:xfrm>
            <a:off x="2484438" y="0"/>
            <a:ext cx="3455987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12 Dazhb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2270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13 Semarg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6250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851275" y="4941888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Perun</a:t>
            </a:r>
            <a:endParaRPr lang="en-US" altLang="en-US" b="1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39750" y="3357563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Dazsbog</a:t>
            </a:r>
            <a:endParaRPr lang="en-US" altLang="en-US" b="1" dirty="0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411413" y="6308725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Sztribog</a:t>
            </a:r>
            <a:endParaRPr lang="en-US" altLang="en-US" b="1" dirty="0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7019925" y="11588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Szemargl</a:t>
            </a:r>
            <a:endParaRPr lang="en-US" altLang="en-US" b="1" dirty="0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8441" name="Picture 10" descr="14 Stribo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324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16 Ho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573463"/>
            <a:ext cx="22558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5795963" y="60213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b="1" dirty="0" smtClean="0">
                <a:solidFill>
                  <a:srgbClr val="236199"/>
                </a:solidFill>
                <a:latin typeface="Baskerville Old Face" panose="02020602080505020303" pitchFamily="18" charset="0"/>
              </a:rPr>
              <a:t>Horsz</a:t>
            </a:r>
            <a:endParaRPr lang="en-US" altLang="en-US" b="1" dirty="0" smtClean="0">
              <a:solidFill>
                <a:srgbClr val="236199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uckyTie">
  <a:themeElements>
    <a:clrScheme name="Custom 2">
      <a:dk1>
        <a:srgbClr val="9FC6E9"/>
      </a:dk1>
      <a:lt1>
        <a:sysClr val="window" lastClr="FFFFFF"/>
      </a:lt1>
      <a:dk2>
        <a:srgbClr val="8BA7B3"/>
      </a:dk2>
      <a:lt2>
        <a:srgbClr val="E0EDF8"/>
      </a:lt2>
      <a:accent1>
        <a:srgbClr val="CBDBF4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1668</TotalTime>
  <Words>378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Algerian</vt:lpstr>
      <vt:lpstr>Arial</vt:lpstr>
      <vt:lpstr>Baskerville Old Face</vt:lpstr>
      <vt:lpstr>Calibri</vt:lpstr>
      <vt:lpstr>Cambria</vt:lpstr>
      <vt:lpstr>Franklin Gothic Book</vt:lpstr>
      <vt:lpstr>Georgia</vt:lpstr>
      <vt:lpstr>Old English Text MT</vt:lpstr>
      <vt:lpstr>Tahoma</vt:lpstr>
      <vt:lpstr>Times New Roman</vt:lpstr>
      <vt:lpstr>Wingdings</vt:lpstr>
      <vt:lpstr>Wingdings 2</vt:lpstr>
      <vt:lpstr>Wingdings 3</vt:lpstr>
      <vt:lpstr>Default Design</vt:lpstr>
      <vt:lpstr>LuckyTie</vt:lpstr>
      <vt:lpstr>1_Default Design</vt:lpstr>
      <vt:lpstr>2_Default Design</vt:lpstr>
      <vt:lpstr>5_Default Design</vt:lpstr>
      <vt:lpstr>13_Default Design</vt:lpstr>
      <vt:lpstr>14_Default Design</vt:lpstr>
      <vt:lpstr>16_Default Design</vt:lpstr>
      <vt:lpstr>17_Default Design</vt:lpstr>
      <vt:lpstr>Szláv mitológia</vt:lpstr>
      <vt:lpstr>A szláv mitológia megismerhetőségének nehézségei:</vt:lpstr>
      <vt:lpstr> </vt:lpstr>
      <vt:lpstr> </vt:lpstr>
      <vt:lpstr> </vt:lpstr>
      <vt:lpstr>Rod</vt:lpstr>
      <vt:lpstr>PowerPoint Presentation</vt:lpstr>
      <vt:lpstr>PowerPoint Presentation</vt:lpstr>
      <vt:lpstr>PowerPoint Presentation</vt:lpstr>
      <vt:lpstr>A szláv istenek panteonja(i) II.</vt:lpstr>
      <vt:lpstr>PowerPoint Presentation</vt:lpstr>
      <vt:lpstr> </vt:lpstr>
      <vt:lpstr>PowerPoint Presentation</vt:lpstr>
      <vt:lpstr>PowerPoint Presentation</vt:lpstr>
      <vt:lpstr>PowerPoint Presentation</vt:lpstr>
      <vt:lpstr>Tekintet „kívülről” (idegen – időbeli és ideológiai – kulturális kontextusból)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szláv kultúrák</dc:title>
  <dc:creator>Denise</dc:creator>
  <cp:lastModifiedBy>Denise Szokolov</cp:lastModifiedBy>
  <cp:revision>75</cp:revision>
  <dcterms:created xsi:type="dcterms:W3CDTF">2015-08-13T10:17:50Z</dcterms:created>
  <dcterms:modified xsi:type="dcterms:W3CDTF">2019-09-18T10:41:26Z</dcterms:modified>
</cp:coreProperties>
</file>